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5"/>
  </p:handoutMasterIdLst>
  <p:sldIdLst>
    <p:sldId id="289" r:id="rId2"/>
    <p:sldId id="258" r:id="rId3"/>
    <p:sldId id="282" r:id="rId4"/>
    <p:sldId id="260" r:id="rId5"/>
    <p:sldId id="261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5" r:id="rId20"/>
    <p:sldId id="303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5" r:id="rId40"/>
    <p:sldId id="324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</p:sldIdLst>
  <p:sldSz cx="9144000" cy="6858000" type="screen4x3"/>
  <p:notesSz cx="6858000" cy="9144000"/>
  <p:embeddedFontLst>
    <p:embeddedFont>
      <p:font typeface="맑은 고딕" pitchFamily="50" charset="-127"/>
      <p:regular r:id="rId66"/>
      <p:bold r:id="rId67"/>
    </p:embeddedFont>
    <p:embeddedFont>
      <p:font typeface="HY견고딕" pitchFamily="18" charset="-127"/>
      <p:regular r:id="rId68"/>
    </p:embeddedFont>
    <p:embeddedFont>
      <p:font typeface="Cambria Math" pitchFamily="18" charset="0"/>
      <p:regular r:id="rId69"/>
    </p:embeddedFont>
    <p:embeddedFont>
      <p:font typeface="나눔손글씨 펜" charset="-127"/>
      <p:regular r:id="rId70"/>
    </p:embeddedFont>
    <p:embeddedFont>
      <p:font typeface="Tahoma" pitchFamily="34" charset="0"/>
      <p:regular r:id="rId71"/>
      <p:bold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028" y="-7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간단한 기계 학습 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가로축은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세로축은 이동체의 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관측한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점이 데이터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예측</a:t>
            </a:r>
            <a:r>
              <a:rPr lang="en-US" altLang="ko-KR" baseline="30000" dirty="0" smtClean="0"/>
              <a:t>prediction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임의의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시간이 주어지면 이때 이동체의 위치는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회귀</a:t>
            </a:r>
            <a:r>
              <a:rPr lang="en-US" altLang="ko-KR" baseline="30000" dirty="0" smtClean="0"/>
              <a:t>regression</a:t>
            </a:r>
            <a:r>
              <a:rPr lang="ko-KR" altLang="en-US" dirty="0" smtClean="0"/>
              <a:t> 문제와 분류</a:t>
            </a:r>
            <a:r>
              <a:rPr lang="en-US" altLang="ko-KR" baseline="30000" dirty="0" smtClean="0"/>
              <a:t>classification</a:t>
            </a:r>
            <a:r>
              <a:rPr lang="ko-KR" altLang="en-US" dirty="0" smtClean="0"/>
              <a:t> 문제로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회귀는 목표치가 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분류는 </a:t>
            </a:r>
            <a:r>
              <a:rPr lang="ko-KR" altLang="en-US" dirty="0" err="1" smtClean="0"/>
              <a:t>부류값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1-4]</a:t>
            </a:r>
            <a:r>
              <a:rPr lang="ko-KR" altLang="en-US" dirty="0" smtClean="0"/>
              <a:t>는 회귀 문제</a:t>
            </a:r>
            <a:r>
              <a:rPr lang="en-US" altLang="ko-KR" dirty="0" smtClean="0"/>
              <a:t>)</a:t>
            </a:r>
          </a:p>
          <a:p>
            <a:pPr marL="447675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648761" cy="216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18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훈련집합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가로축은 </a:t>
            </a:r>
            <a:r>
              <a:rPr lang="ko-KR" altLang="en-US" dirty="0" smtClean="0">
                <a:solidFill>
                  <a:srgbClr val="0000FF"/>
                </a:solidFill>
              </a:rPr>
              <a:t>특징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세로축은 </a:t>
            </a:r>
            <a:r>
              <a:rPr lang="ko-KR" altLang="en-US" dirty="0" smtClean="0">
                <a:solidFill>
                  <a:srgbClr val="0000FF"/>
                </a:solidFill>
              </a:rPr>
              <a:t>목표치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관측한 </a:t>
            </a:r>
            <a:r>
              <a:rPr lang="en-US" altLang="ko-KR" dirty="0"/>
              <a:t>4</a:t>
            </a:r>
            <a:r>
              <a:rPr lang="ko-KR" altLang="en-US" dirty="0"/>
              <a:t>개의 점이 </a:t>
            </a:r>
            <a:r>
              <a:rPr lang="ko-KR" altLang="en-US" dirty="0" smtClean="0">
                <a:solidFill>
                  <a:srgbClr val="0000FF"/>
                </a:solidFill>
              </a:rPr>
              <a:t>훈련집합</a:t>
            </a:r>
            <a:r>
              <a:rPr lang="ko-KR" altLang="en-US" dirty="0" smtClean="0"/>
              <a:t>을 구성함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" y="2982548"/>
            <a:ext cx="317351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01" y="2276872"/>
            <a:ext cx="7093793" cy="37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464437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3560" y="464151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216" y="464384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9264" y="465810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4548" y="416532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459" y="3974334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8" y="3774282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3573016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3928" y="3236717"/>
            <a:ext cx="1842617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smtClean="0"/>
              <a:t>그림 </a:t>
            </a:r>
            <a:r>
              <a:rPr lang="en-US" altLang="ko-KR" sz="2000" dirty="0" smtClean="0"/>
              <a:t>1-4] </a:t>
            </a:r>
            <a:r>
              <a:rPr lang="ko-KR" altLang="en-US" sz="2000" dirty="0" smtClean="0"/>
              <a:t>예제의 훈련집합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𝕏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4.0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6.0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8.0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} 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𝕐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=3.0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=4.0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=5.0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=6.0}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  <a:blipFill rotWithShape="1"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데이터를 어떻게 </a:t>
            </a:r>
            <a:r>
              <a:rPr lang="ko-KR" altLang="en-US" dirty="0" err="1" smtClean="0"/>
              <a:t>모델링할</a:t>
            </a:r>
            <a:r>
              <a:rPr lang="ko-KR" altLang="en-US" dirty="0" smtClean="0"/>
              <a:t> 것인가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눈대중으로 보면 직선을 이루므로 직선을 선택하자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모델로 직선을 선택</a:t>
            </a:r>
            <a:r>
              <a:rPr lang="ko-KR" altLang="en-US" dirty="0" smtClean="0">
                <a:sym typeface="Wingdings" pitchFamily="2" charset="2"/>
              </a:rPr>
              <a:t>한 셈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/>
              <a:t>직선 모델의 수식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smtClean="0">
                <a:solidFill>
                  <a:srgbClr val="0000FF"/>
                </a:solidFill>
              </a:rPr>
              <a:t>매개변수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ko-KR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학습은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가장 정확하게 예측할 수 있는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최적의 매개변수를 찾는 작업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처음에는 </a:t>
            </a:r>
            <a:r>
              <a:rPr lang="ko-KR" altLang="en-US" dirty="0" err="1" smtClean="0"/>
              <a:t>최적값을</a:t>
            </a:r>
            <a:r>
              <a:rPr lang="ko-KR" altLang="en-US" dirty="0" smtClean="0"/>
              <a:t> 모르므로 임의의 값에서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점점 성능을 개선하여 최적에 도달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1-4]</a:t>
            </a:r>
            <a:r>
              <a:rPr lang="ko-KR" altLang="en-US" dirty="0" smtClean="0"/>
              <a:t>의 예에서는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에서 시작하여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최적인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=0.5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b=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2.0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242380" y="2907208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52948" y="2907692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학습을 마치면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예측에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10.0 </a:t>
            </a:r>
            <a:r>
              <a:rPr lang="ko-KR" altLang="en-US" dirty="0" smtClean="0"/>
              <a:t>순간의 이동체 위치를 알고자 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(10.0)=0.5*10.0+2.0=7.0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이라 예측함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기계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학습의 궁극적인 목표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훈련집합에 없는 새로운 샘플에 대한 오류를 최소화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새로운 샘플 집합</a:t>
            </a:r>
            <a:r>
              <a:rPr lang="en-US" altLang="ko-KR" dirty="0" smtClean="0"/>
              <a:t>:</a:t>
            </a:r>
            <a:r>
              <a:rPr lang="ko-KR" altLang="en-US" dirty="0" smtClean="0"/>
              <a:t> 테스트 집합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테스트 집합에 대한 높은 성능을 </a:t>
            </a:r>
            <a:r>
              <a:rPr lang="ko-KR" altLang="en-US" dirty="0" smtClean="0">
                <a:solidFill>
                  <a:srgbClr val="0000FF"/>
                </a:solidFill>
              </a:rPr>
              <a:t>일반화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generalization</a:t>
            </a:r>
            <a:r>
              <a:rPr lang="ko-KR" altLang="en-US" dirty="0" smtClean="0"/>
              <a:t> 능력이라 부름</a:t>
            </a:r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27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1.1.4 </a:t>
            </a:r>
            <a:r>
              <a:rPr lang="ko-KR" altLang="en-US" dirty="0" smtClean="0"/>
              <a:t>사람의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학습과 기계 학습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1" y="1484784"/>
            <a:ext cx="8185373" cy="296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1.2.1 1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r>
              <a:rPr lang="en-US" altLang="ko-KR" dirty="0" smtClean="0"/>
              <a:t>1.2.2 </a:t>
            </a:r>
            <a:r>
              <a:rPr lang="ko-KR" altLang="en-US" dirty="0" smtClean="0"/>
              <a:t>다차원 특징 공간</a:t>
            </a:r>
            <a:endParaRPr lang="en-US" altLang="ko-KR" dirty="0" smtClean="0"/>
          </a:p>
          <a:p>
            <a:r>
              <a:rPr lang="en-US" altLang="ko-KR" dirty="0" smtClean="0"/>
              <a:t>1.2.3 </a:t>
            </a:r>
            <a:r>
              <a:rPr lang="ko-KR" altLang="en-US" dirty="0" smtClean="0"/>
              <a:t>특징 공간 변환과 표현 학습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62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1.2.1 1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차원과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384376" cy="5688632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벡터 표기</a:t>
            </a:r>
            <a:endParaRPr lang="en-US" altLang="ko-KR" dirty="0"/>
          </a:p>
          <a:p>
            <a:pPr lvl="2"/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예시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몸무게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키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장타율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체온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두통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감기 여부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80728"/>
            <a:ext cx="5328592" cy="484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699792" y="1628800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771800" y="3501008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1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다차원 특징 공간 예제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6280"/>
            <a:ext cx="8166462" cy="338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4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 smtClean="0"/>
              <a:t>차원 데이터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특징 벡터 표기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… ,</a:t>
            </a:r>
            <a:r>
              <a:rPr lang="en-US" altLang="ko-KR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i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altLang="ko-KR" baseline="30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/>
              <a:t>차원 </a:t>
            </a:r>
            <a:r>
              <a:rPr lang="ko-KR" altLang="en-US" dirty="0" smtClean="0"/>
              <a:t>데이터를 </a:t>
            </a:r>
            <a:r>
              <a:rPr lang="ko-KR" altLang="en-US" dirty="0" err="1" smtClean="0"/>
              <a:t>위한학습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모델을 사용하는 경우 매개변수 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차 곡선 모델을 사용하면 매개변수 수가 크게 증가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매개변수 수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=d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Iris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개의 매개변수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MNIST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615,441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개의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매개변수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7" y="2654164"/>
            <a:ext cx="7286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407083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280047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11581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69160"/>
            <a:ext cx="7933799" cy="696359"/>
          </a:xfrm>
          <a:prstGeom prst="rect">
            <a:avLst/>
          </a:prstGeom>
          <a:noFill/>
          <a:ln>
            <a:noFill/>
          </a:ln>
          <a:effectLst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1059790" y="5212348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809843" y="5217339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61971" y="523230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794998" y="5212348"/>
            <a:ext cx="39110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338235" y="5212348"/>
            <a:ext cx="297422" cy="4991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634379" y="5209786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773028" y="5565519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534738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30511" y="5566230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3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선형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분리 불가능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linearly non-separable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한 </a:t>
            </a:r>
            <a:r>
              <a:rPr lang="ko-KR" altLang="en-US" dirty="0" smtClean="0"/>
              <a:t>원래 특징 공간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1-7(a</a:t>
            </a:r>
            <a:r>
              <a:rPr lang="en-US" altLang="ko-KR" dirty="0" smtClean="0"/>
              <a:t>)])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직선 모델을 적용하면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75%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정확률이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한계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348880"/>
            <a:ext cx="678432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2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사람의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역사뿐 아니라 수영</a:t>
            </a:r>
            <a:r>
              <a:rPr lang="en-US" altLang="ko-KR" dirty="0"/>
              <a:t>, </a:t>
            </a:r>
            <a:r>
              <a:rPr lang="ko-KR" altLang="en-US" dirty="0"/>
              <a:t>자전거 타기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/>
              <a:t>동물의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물총물고기의 목표물 </a:t>
            </a:r>
            <a:r>
              <a:rPr lang="ko-KR" altLang="en-US" dirty="0" smtClean="0"/>
              <a:t>맞히기 </a:t>
            </a:r>
            <a:r>
              <a:rPr lang="ko-KR" altLang="en-US" dirty="0"/>
              <a:t>능력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기계 학습</a:t>
            </a:r>
            <a:endParaRPr lang="en-US" altLang="ko-KR" dirty="0"/>
          </a:p>
          <a:p>
            <a:pPr lvl="1"/>
            <a:r>
              <a:rPr lang="ko-KR" altLang="en-US" dirty="0"/>
              <a:t>그렇다면 기계도 학습할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경험을 통해 점점 성능이 좋아지는 기계를 만들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 책은 이 질문에 대한 답을 찾아가는 길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50" y="1124744"/>
            <a:ext cx="367895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식 </a:t>
            </a:r>
            <a:r>
              <a:rPr lang="en-US" altLang="ko-KR" dirty="0" smtClean="0"/>
              <a:t>(1.6)</a:t>
            </a:r>
            <a:r>
              <a:rPr lang="ko-KR" altLang="en-US" dirty="0" smtClean="0"/>
              <a:t>으로 변환된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새로운 특징 공간 </a:t>
            </a:r>
            <a:r>
              <a:rPr lang="en-US" altLang="ko-KR" dirty="0" smtClean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1-7(b</a:t>
            </a:r>
            <a:r>
              <a:rPr lang="en-US" altLang="ko-KR" dirty="0" smtClean="0"/>
              <a:t>)])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직선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모델로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100%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정확률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표현 학습</a:t>
            </a:r>
            <a:r>
              <a:rPr lang="en-US" altLang="ko-KR" baseline="30000" dirty="0" smtClean="0"/>
              <a:t>representation learning</a:t>
            </a:r>
          </a:p>
          <a:p>
            <a:pPr lvl="1"/>
            <a:r>
              <a:rPr lang="ko-KR" altLang="en-US" dirty="0" smtClean="0"/>
              <a:t>좋은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공간을 자동으로 찾는 작업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딥러닝은</a:t>
            </a:r>
            <a:r>
              <a:rPr lang="ko-KR" altLang="en-US" dirty="0" smtClean="0"/>
              <a:t> 다수의 </a:t>
            </a:r>
            <a:r>
              <a:rPr lang="ko-KR" altLang="en-US" dirty="0" err="1" smtClean="0"/>
              <a:t>은닉층을</a:t>
            </a:r>
            <a:r>
              <a:rPr lang="ko-KR" altLang="en-US" dirty="0" smtClean="0"/>
              <a:t> 가진 신경망을 이용하여 계층적인 특징 공간을 찾아냄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왼쪽 </a:t>
            </a:r>
            <a:r>
              <a:rPr lang="ko-KR" altLang="en-US" dirty="0" err="1" smtClean="0"/>
              <a:t>은닉층은</a:t>
            </a:r>
            <a:r>
              <a:rPr lang="ko-KR" altLang="en-US" dirty="0" smtClean="0"/>
              <a:t> 저급 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구석점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오른쪽은 고급 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얼굴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바퀴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1-7]</a:t>
            </a:r>
            <a:r>
              <a:rPr lang="ko-KR" altLang="en-US" dirty="0" smtClean="0"/>
              <a:t>은 표현 학습을 사람이 직관으로 수행한 셈</a:t>
            </a:r>
            <a:endParaRPr lang="en-US" altLang="ko-KR" dirty="0" smtClean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8" y="1700808"/>
            <a:ext cx="7829788" cy="6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2664296" cy="134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2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차원에 대한 몇 가지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차원에 무관하게 수식 적용 가능함</a:t>
            </a:r>
            <a:endParaRPr lang="en-US" altLang="ko-KR" dirty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두 점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i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i="1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거리는 모든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 대해 성립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ko-KR" altLang="en-US" dirty="0" smtClean="0"/>
              <a:t>보통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차원의 </a:t>
            </a:r>
            <a:r>
              <a:rPr lang="ko-KR" altLang="en-US" dirty="0" err="1" smtClean="0"/>
              <a:t>저차원에서</a:t>
            </a:r>
            <a:r>
              <a:rPr lang="ko-KR" altLang="en-US" dirty="0" smtClean="0"/>
              <a:t> 식을 고안한 다음 고차원으로 확장 적용</a:t>
            </a:r>
            <a:endParaRPr lang="en-US" altLang="ko-KR" dirty="0" smtClean="0"/>
          </a:p>
          <a:p>
            <a:pPr lvl="1"/>
            <a:endParaRPr lang="en-US" altLang="ko-KR" baseline="30000" dirty="0" smtClean="0"/>
          </a:p>
          <a:p>
            <a:pPr lvl="1"/>
            <a:r>
              <a:rPr lang="ko-KR" altLang="en-US" dirty="0" smtClean="0"/>
              <a:t>차원의 저주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차원이 높아짐에 따라 발생하는 현실적인 문제들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Iris </a:t>
            </a:r>
            <a:r>
              <a:rPr lang="ko-KR" altLang="en-US" dirty="0" smtClean="0"/>
              <a:t>데이터에서 축마다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 구간으로 나누면 총 </a:t>
            </a:r>
            <a:r>
              <a:rPr lang="en-US" altLang="ko-KR" dirty="0" smtClean="0"/>
              <a:t>100</a:t>
            </a:r>
            <a:r>
              <a:rPr lang="en-US" altLang="ko-KR" baseline="30000" dirty="0" smtClean="0"/>
              <a:t>4</a:t>
            </a:r>
            <a:r>
              <a:rPr lang="en-US" altLang="ko-KR" dirty="0" smtClean="0"/>
              <a:t>=1</a:t>
            </a:r>
            <a:r>
              <a:rPr lang="ko-KR" altLang="en-US" dirty="0" smtClean="0"/>
              <a:t>억 개의 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MNIST </a:t>
            </a:r>
            <a:r>
              <a:rPr lang="ko-KR" altLang="en-US" dirty="0" smtClean="0"/>
              <a:t>샘플의 </a:t>
            </a:r>
            <a:r>
              <a:rPr lang="ko-KR" altLang="en-US" dirty="0" err="1" smtClean="0"/>
              <a:t>화소가</a:t>
            </a:r>
            <a:r>
              <a:rPr lang="en-US" altLang="ko-KR" dirty="0" smtClean="0"/>
              <a:t> 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값을 가진다면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개의 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거대한 공간에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개의 샘플을 흩뿌린 매우 희소한 분포</a:t>
            </a:r>
            <a:endParaRPr lang="en-US" altLang="ko-KR" dirty="0"/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3"/>
            <a:ext cx="5616623" cy="103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2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1.3.1 </a:t>
            </a:r>
            <a:r>
              <a:rPr lang="ko-KR" altLang="en-US" dirty="0" smtClean="0"/>
              <a:t>데이터 생성 과정</a:t>
            </a:r>
            <a:endParaRPr lang="en-US" altLang="ko-KR" dirty="0" smtClean="0"/>
          </a:p>
          <a:p>
            <a:r>
              <a:rPr lang="en-US" altLang="ko-KR" dirty="0" smtClean="0"/>
              <a:t>1.3.2 </a:t>
            </a:r>
            <a:r>
              <a:rPr lang="ko-KR" altLang="en-US" dirty="0" smtClean="0"/>
              <a:t>데이터베이스의 중요성</a:t>
            </a:r>
            <a:endParaRPr lang="en-US" altLang="ko-KR" dirty="0" smtClean="0"/>
          </a:p>
          <a:p>
            <a:r>
              <a:rPr lang="en-US" altLang="ko-KR" dirty="0" smtClean="0"/>
              <a:t>1.3.3 </a:t>
            </a:r>
            <a:r>
              <a:rPr lang="ko-KR" altLang="en-US" dirty="0" smtClean="0"/>
              <a:t>데이터베이스 크기와 기계 학습 성능</a:t>
            </a:r>
            <a:endParaRPr lang="en-US" altLang="ko-KR" dirty="0" smtClean="0"/>
          </a:p>
          <a:p>
            <a:r>
              <a:rPr lang="en-US" altLang="ko-KR" dirty="0" smtClean="0"/>
              <a:t>1.3.4 </a:t>
            </a:r>
            <a:r>
              <a:rPr lang="ko-KR" altLang="en-US" dirty="0" smtClean="0"/>
              <a:t>데이터 가시화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39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과학 기술의 발전 과정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튀코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브라헤는</a:t>
            </a:r>
            <a:r>
              <a:rPr lang="ko-KR" altLang="en-US" dirty="0" smtClean="0"/>
              <a:t> 천동설이라는 틀린 모델을 선택함으로써 자신이 수집한 데이터를 설명하지 못함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케플러는</a:t>
            </a:r>
            <a:r>
              <a:rPr lang="ko-KR" altLang="en-US" dirty="0" smtClean="0"/>
              <a:t> 지동설 모델을 도입하여 제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법칙을 완성함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기계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학습이 푸는 문제는 훨씬 복잡함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1-2]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‘8’ </a:t>
            </a:r>
            <a:r>
              <a:rPr lang="ko-KR" altLang="en-US" dirty="0" smtClean="0"/>
              <a:t>숫자 패턴과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단추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패턴의 다양한 변화 양상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단순한 수학 공식으로 표현 불가능함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자동으로 모델을 찾아내는 과정이 필수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20" y="1628800"/>
            <a:ext cx="6145163" cy="114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7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생성 과정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데이터 생성 과정을 완전히 아는 인위적 상황의 예제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두 개 주사위를 던져 나온 눈의 합을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라 할 때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=(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-7)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+1 </a:t>
                </a:r>
                <a:r>
                  <a:rPr lang="ko-KR" altLang="en-US" dirty="0" smtClean="0"/>
                  <a:t>점을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받는 게임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이런 상황을 </a:t>
                </a:r>
                <a:r>
                  <a:rPr lang="en-US" altLang="ko-KR" dirty="0" smtClean="0">
                    <a:sym typeface="Wingdings" pitchFamily="2" charset="2"/>
                  </a:rPr>
                  <a:t>‘</a:t>
                </a:r>
                <a:r>
                  <a:rPr lang="ko-KR" altLang="en-US" dirty="0" smtClean="0">
                    <a:sym typeface="Wingdings" pitchFamily="2" charset="2"/>
                  </a:rPr>
                  <a:t>데이터 생성 과정을 완전히 알고 있다</a:t>
                </a:r>
                <a:r>
                  <a:rPr lang="en-US" altLang="ko-KR" dirty="0" smtClean="0">
                    <a:sym typeface="Wingdings" pitchFamily="2" charset="2"/>
                  </a:rPr>
                  <a:t>’</a:t>
                </a:r>
                <a:r>
                  <a:rPr lang="ko-KR" altLang="en-US" dirty="0" smtClean="0">
                    <a:sym typeface="Wingdings" pitchFamily="2" charset="2"/>
                  </a:rPr>
                  <a:t>고 말함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를 알면 정확히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예측할 수 있음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실제 주사위를 던져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3,10,8,5</m:t>
                        </m:r>
                      </m:e>
                    </m:d>
                    <m:r>
                      <a:rPr lang="ko-KR" altLang="en-US" i="1">
                        <a:latin typeface="Cambria Math"/>
                      </a:rPr>
                      <m:t>를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얻었다면</m:t>
                    </m:r>
                    <m:r>
                      <a:rPr lang="en-US" altLang="ko-KR" i="1">
                        <a:latin typeface="Cambria Math"/>
                      </a:rPr>
                      <m:t>, 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={17,10,2,5}</m:t>
                    </m:r>
                  </m:oMath>
                </a14:m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발생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확률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/>
                  <a:t>를 정확히 알 수 있음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/>
                  <a:t>를 알고 있으므로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새로운 데이터 생성 가능 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1-6]</a:t>
                </a:r>
                <a:r>
                  <a:rPr lang="ko-KR" altLang="en-US" dirty="0" smtClean="0"/>
                  <a:t>과 같은 실제 기계 학습 문제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데이터 생성 과정을 알 수 없음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단지 주어진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 smtClean="0"/>
                  <a:t>로 예측 모델 또는 생성 모델을 근사 추정할 수 있을 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1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데이터베이스의 품질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주어진 응용에 맞는 충분히 다양한 데이터를 충분한 양만큼 수집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추정 정확도 높아짐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정면 얼굴만 가진 데이터베이스로 학습하고 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기운 얼굴은 매우 낮은 성능 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dirty="0" smtClean="0">
                <a:sym typeface="Wingdings" pitchFamily="2" charset="2"/>
              </a:rPr>
              <a:t>주어진 응용 환경을 자세히 살핀 다음 그에 맞는 데이터베이스 확보는 아주 중요함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endParaRPr lang="en-US" altLang="ko-KR" dirty="0"/>
          </a:p>
          <a:p>
            <a:r>
              <a:rPr lang="ko-KR" altLang="en-US" dirty="0" smtClean="0"/>
              <a:t>아주 많은 공개 데이터베이스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학습의 초파리로 여겨지는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데이터베이스</a:t>
            </a:r>
            <a:r>
              <a:rPr lang="en-US" altLang="ko-KR" dirty="0" smtClean="0"/>
              <a:t>: Iris, MNIST, </a:t>
            </a:r>
            <a:r>
              <a:rPr lang="en-US" altLang="ko-KR" dirty="0" err="1" smtClean="0"/>
              <a:t>ImageNet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위키피디아에서</a:t>
            </a:r>
            <a:r>
              <a:rPr lang="en-US" altLang="ko-KR" dirty="0" smtClean="0"/>
              <a:t> ‘list of datasets for machine learning research’</a:t>
            </a:r>
            <a:r>
              <a:rPr lang="ko-KR" altLang="en-US" dirty="0" smtClean="0"/>
              <a:t>로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UCI </a:t>
            </a:r>
            <a:r>
              <a:rPr lang="ko-KR" altLang="en-US" dirty="0" err="1" smtClean="0"/>
              <a:t>리퍼지토리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(2017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기준으로 </a:t>
            </a:r>
            <a:r>
              <a:rPr lang="en-US" altLang="ko-KR" dirty="0" smtClean="0"/>
              <a:t>394</a:t>
            </a:r>
            <a:r>
              <a:rPr lang="ko-KR" altLang="en-US" dirty="0" smtClean="0"/>
              <a:t>개 데이터베이스 제공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289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2724"/>
            <a:ext cx="8460432" cy="154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s://upload.wikimedia.org/wikipedia/commons/thumb/5/56/Kosaciec_szczecinkowaty_Iris_setosa.jpg/800px-Kosaciec_szczecinkowaty_Iris_setos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2746891"/>
            <a:ext cx="961451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upload.wikimedia.org/wikipedia/commons/thumb/4/41/Iris_versicolor_3.jpg/1280px-Iris_versicolor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4203157"/>
            <a:ext cx="144015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upload.wikimedia.org/wikipedia/commons/thumb/9/9f/Iris_virginica.jpg/590px-Iris_virginic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427292"/>
            <a:ext cx="1438198" cy="11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91364" y="3004918"/>
            <a:ext cx="457200" cy="766279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 lnSpcReduction="10000"/>
          </a:bodyPr>
          <a:lstStyle/>
          <a:p>
            <a:r>
              <a:rPr lang="en-US" altLang="ko-KR" sz="2000" dirty="0" err="1" smtClean="0"/>
              <a:t>Setosa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756325" y="4192305"/>
            <a:ext cx="504056" cy="110182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Versicolor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738390" y="5495690"/>
            <a:ext cx="507662" cy="103326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Virginica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3" y="4149081"/>
            <a:ext cx="521762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2" y="5399094"/>
            <a:ext cx="5201827" cy="121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36912"/>
            <a:ext cx="5184575" cy="14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3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32440" cy="123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mni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428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280920" cy="148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629872" cy="347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2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데이터베이스의 왜소한 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MNIST: 28*28 </a:t>
            </a:r>
            <a:r>
              <a:rPr lang="ko-KR" altLang="en-US" dirty="0" smtClean="0"/>
              <a:t>흑백 비트맵이라면 서로 다른 총 샘플 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가지이지만</a:t>
            </a:r>
            <a:r>
              <a:rPr lang="en-US" altLang="ko-KR" dirty="0" smtClean="0"/>
              <a:t>, MNIST</a:t>
            </a:r>
            <a:r>
              <a:rPr lang="ko-KR" altLang="en-US" dirty="0" smtClean="0"/>
              <a:t>는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 샘플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10880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9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1.1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기계 학습의 정의와 개념</a:t>
            </a:r>
            <a:r>
              <a:rPr lang="en-US" altLang="ko-KR" sz="1600" dirty="0"/>
              <a:t>, </a:t>
            </a:r>
            <a:r>
              <a:rPr lang="ko-KR" altLang="en-US" sz="1600" dirty="0"/>
              <a:t>인공지능을 구현하는 도구로서의 역할을 설명한다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1.2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특징 공간과 공간 변환을 소개한다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1.3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데이터의 중요성과 희소성을 강조한다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1.4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선형 회귀를 이용하여 기계 학습을 직관적으로 설명한다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1.5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모델 선택의 중요성과 방법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과소적합과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과잉적합을</a:t>
            </a:r>
            <a:r>
              <a:rPr lang="ko-KR" altLang="en-US" sz="1600" dirty="0"/>
              <a:t> 설명한다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1.6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현대 기계 학습에서 매우 중요한 규제 기법으로 데이터 확대와 가중치 감쇠를 간략히 기술한다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1.7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기계 학습의 유형으로 지도 학습</a:t>
            </a:r>
            <a:r>
              <a:rPr lang="en-US" altLang="ko-KR" sz="1600" dirty="0"/>
              <a:t>, </a:t>
            </a:r>
            <a:r>
              <a:rPr lang="ko-KR" altLang="en-US" sz="1600" dirty="0"/>
              <a:t>비지도 학습</a:t>
            </a:r>
            <a:r>
              <a:rPr lang="en-US" altLang="ko-KR" sz="1600" dirty="0"/>
              <a:t>, </a:t>
            </a:r>
            <a:r>
              <a:rPr lang="ko-KR" altLang="en-US" sz="1600" dirty="0"/>
              <a:t>강화 학습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준지도</a:t>
            </a:r>
            <a:r>
              <a:rPr lang="ko-KR" altLang="en-US" sz="1600" dirty="0"/>
              <a:t> 학습을 소개한다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1.8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기계 학습의 간략한 역사와 인공지능의 사회적 의미를 살펴본다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왜소한 데이터베이스로 어떻게 높은 성능을 달성하는가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방대한 공간에서 실제 데이터가 발생하는 곳은 매우 작은 부분 공간임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                 </a:t>
            </a:r>
            <a:r>
              <a:rPr lang="ko-KR" altLang="en-US" dirty="0" smtClean="0"/>
              <a:t>와 같은 샘플의 발생 확률은 거의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 err="1" smtClean="0"/>
              <a:t>매니폴드</a:t>
            </a:r>
            <a:r>
              <a:rPr lang="ko-KR" altLang="en-US" dirty="0" smtClean="0"/>
              <a:t> 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                                       </a:t>
            </a:r>
            <a:r>
              <a:rPr lang="ko-KR" altLang="en-US" dirty="0" smtClean="0"/>
              <a:t>와 같이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일정한 규칙에 따라 매끄럽게 변화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6" y="2348880"/>
            <a:ext cx="1085164" cy="39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09" y="3465625"/>
            <a:ext cx="26193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61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가시화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4</a:t>
            </a:r>
            <a:r>
              <a:rPr lang="ko-KR" altLang="en-US" dirty="0" smtClean="0"/>
              <a:t>차원 이상의 </a:t>
            </a:r>
            <a:r>
              <a:rPr lang="ko-KR" altLang="en-US" dirty="0" err="1" smtClean="0"/>
              <a:t>초공간은</a:t>
            </a:r>
            <a:r>
              <a:rPr lang="ko-KR" altLang="en-US" dirty="0" smtClean="0"/>
              <a:t> 한꺼번에 가시화 불가능</a:t>
            </a:r>
            <a:endParaRPr lang="en-US" altLang="ko-KR" dirty="0" smtClean="0"/>
          </a:p>
          <a:p>
            <a:r>
              <a:rPr lang="ko-KR" altLang="en-US" dirty="0" smtClean="0"/>
              <a:t>여러 가지 가시화 기법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개씩 조합하여 여러 개의 그래프 그림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고차원 </a:t>
            </a:r>
            <a:r>
              <a:rPr lang="ko-KR" altLang="en-US" dirty="0" smtClean="0">
                <a:sym typeface="Wingdings" pitchFamily="2" charset="2"/>
              </a:rPr>
              <a:t>공간을 </a:t>
            </a:r>
            <a:r>
              <a:rPr lang="ko-KR" altLang="en-US" dirty="0" err="1" smtClean="0">
                <a:sym typeface="Wingdings" pitchFamily="2" charset="2"/>
              </a:rPr>
              <a:t>저차원으로</a:t>
            </a:r>
            <a:r>
              <a:rPr lang="ko-KR" altLang="en-US" dirty="0" smtClean="0">
                <a:sym typeface="Wingdings" pitchFamily="2" charset="2"/>
              </a:rPr>
              <a:t> 변환하는 기법들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dirty="0"/>
              <a:t>6.6.1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</a:p>
          <a:p>
            <a:pPr marL="266700" lvl="1" indent="0">
              <a:lnSpc>
                <a:spcPct val="200000"/>
              </a:lnSpc>
              <a:buNone/>
            </a:pPr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56792"/>
            <a:ext cx="3737992" cy="401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0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ko-KR" altLang="en-US" dirty="0" smtClean="0"/>
                  <a:t>선형 회귀 문제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1-4]: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(1.2)</a:t>
                </a:r>
                <a:r>
                  <a:rPr lang="ko-KR" altLang="en-US" dirty="0" smtClean="0"/>
                  <a:t>의 직선 모델을 사용하므로 두 개의 </a:t>
                </a:r>
                <a:r>
                  <a:rPr lang="ko-KR" altLang="en-US" dirty="0"/>
                  <a:t>매</a:t>
                </a:r>
                <a:r>
                  <a:rPr lang="ko-KR" altLang="en-US" dirty="0" smtClean="0"/>
                  <a:t>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="0" i="0" baseline="3000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endParaRPr lang="en-US" altLang="ko-KR" baseline="300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63293"/>
            <a:ext cx="326167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78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목적 함수</a:t>
                </a:r>
                <a:r>
                  <a:rPr lang="en-US" altLang="ko-KR" baseline="30000" dirty="0" smtClean="0"/>
                  <a:t>objective function (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비용 함수</a:t>
                </a:r>
                <a:r>
                  <a:rPr lang="en-US" altLang="ko-KR" baseline="30000" dirty="0" smtClean="0"/>
                  <a:t>cost function</a:t>
                </a:r>
                <a:r>
                  <a:rPr lang="en-US" altLang="ko-KR" dirty="0" smtClean="0"/>
                  <a:t>)</a:t>
                </a: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(1.8)</a:t>
                </a:r>
                <a:r>
                  <a:rPr lang="ko-KR" altLang="en-US" dirty="0" smtClean="0"/>
                  <a:t>은 선형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회귀를 위한 목적 함수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는 예측함수의 출력</a:t>
                </a:r>
                <a:r>
                  <a:rPr lang="en-US" altLang="ko-KR" dirty="0" smtClean="0"/>
                  <a:t>, 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는 예측함수가 맞추어야 하는 </a:t>
                </a:r>
                <a:r>
                  <a:rPr lang="ko-KR" altLang="en-US" dirty="0" err="1" smtClean="0"/>
                  <a:t>목푯값이므로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en-US" altLang="ko-KR" dirty="0" smtClean="0"/>
                  <a:t>-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는 오차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(1.8)</a:t>
                </a:r>
                <a:r>
                  <a:rPr lang="ko-KR" altLang="en-US" dirty="0" smtClean="0"/>
                  <a:t>을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평균제곱오차</a:t>
                </a:r>
                <a:r>
                  <a:rPr lang="en-US" altLang="ko-KR" baseline="30000" dirty="0" smtClean="0">
                    <a:solidFill>
                      <a:srgbClr val="0000FF"/>
                    </a:solidFill>
                  </a:rPr>
                  <a:t>MSE(mean squared error)</a:t>
                </a:r>
                <a:r>
                  <a:rPr lang="ko-KR" altLang="en-US" dirty="0" smtClean="0"/>
                  <a:t>라 부름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처음에는 최적 매개변수 값을 알 수 없으므로 난수로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 smtClean="0"/>
                  <a:t> </a:t>
                </a:r>
                <a:r>
                  <a:rPr lang="ko-KR" altLang="en-US" dirty="0" smtClean="0"/>
                  <a:t>설정</a:t>
                </a:r>
                <a:r>
                  <a:rPr lang="en-US" altLang="ko-KR" dirty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 smtClean="0"/>
                  <a:t>로 개선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</a:t>
                </a:r>
                <a:r>
                  <a:rPr lang="ko-KR" altLang="en-US" dirty="0" smtClean="0"/>
                  <a:t>개선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최적해 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endParaRPr lang="en-US" altLang="ko-KR" baseline="30000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이때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b="0" i="1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&gt;</m:t>
                    </m:r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&gt;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0961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3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1-1]</a:t>
                </a:r>
                <a:endParaRPr lang="en-US" altLang="ko-KR" baseline="30000" dirty="0" smtClean="0"/>
              </a:p>
              <a:p>
                <a:pPr lvl="1"/>
                <a:r>
                  <a:rPr lang="ko-KR" altLang="en-US" dirty="0" smtClean="0"/>
                  <a:t>훈련집합 </a:t>
                </a:r>
                <a:endParaRPr lang="en-US" altLang="ko-KR" dirty="0" smtClean="0"/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6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8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ko-KR" b="0" i="1" dirty="0" smtClean="0">
                  <a:latin typeface="Cambria Math"/>
                </a:endParaRPr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</a:rPr>
                      <m:t>𝕐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3.0</m:t>
                    </m:r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4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5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6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초기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직선의 매개변수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0.1,4.0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라 가정</a:t>
                </a:r>
                <a:r>
                  <a:rPr lang="en-US" altLang="ko-KR" baseline="30000" dirty="0" smtClean="0"/>
                  <a:t> 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4896544" cy="131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=0.8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  <a:blipFill rotWithShape="1">
                <a:blip r:embed="rId4"/>
                <a:stretch>
                  <a:fillRect l="-529" r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724128" y="3652949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1-1] </a:t>
                </a:r>
                <a:r>
                  <a:rPr lang="ko-KR" altLang="en-US" dirty="0" smtClean="0"/>
                  <a:t>훈련집합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을</a:t>
                </a:r>
                <a:r>
                  <a:rPr lang="ko-KR" altLang="en-US" dirty="0" smtClean="0"/>
                  <a:t> 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0.8,0.0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가 되었다고 가정</a:t>
                </a:r>
                <a:r>
                  <a:rPr lang="en-US" altLang="ko-KR" baseline="30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</a:t>
                </a:r>
                <a:r>
                  <a:rPr lang="ko-KR" altLang="en-US" dirty="0"/>
                  <a:t>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가 </a:t>
                </a:r>
                <a:r>
                  <a:rPr lang="ko-KR" altLang="en-US" dirty="0"/>
                  <a:t>되었다고 </a:t>
                </a:r>
                <a:r>
                  <a:rPr lang="ko-KR" altLang="en-US" dirty="0" smtClean="0"/>
                  <a:t>가정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이때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=0.0</m:t>
                    </m:r>
                  </m:oMath>
                </a14:m>
                <a:r>
                  <a:rPr lang="ko-KR" altLang="en-US" dirty="0" smtClean="0"/>
                  <a:t>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되어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은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최적값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ko-KR" altLang="en-US" dirty="0" smtClean="0"/>
                  <a:t>이 됨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  <a:blipFill rotWithShape="1">
                <a:blip r:embed="rId3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364088" y="2496870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93095"/>
            <a:ext cx="6301730" cy="227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8" y="1916832"/>
            <a:ext cx="440353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1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학습이 할 일을 공식화하면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기계 학습은 작은 개선을 반복하여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찾아가는 </a:t>
            </a:r>
            <a:r>
              <a:rPr lang="ko-KR" altLang="en-US" dirty="0" smtClean="0">
                <a:solidFill>
                  <a:srgbClr val="0000FF"/>
                </a:solidFill>
              </a:rPr>
              <a:t>수치적 방법</a:t>
            </a:r>
            <a:r>
              <a:rPr lang="ko-KR" altLang="en-US" dirty="0" smtClean="0"/>
              <a:t>으로 식 </a:t>
            </a:r>
            <a:r>
              <a:rPr lang="en-US" altLang="ko-KR" dirty="0" smtClean="0"/>
              <a:t>(1.9)</a:t>
            </a:r>
            <a:r>
              <a:rPr lang="ko-KR" altLang="en-US" dirty="0" smtClean="0"/>
              <a:t>를 품</a:t>
            </a:r>
            <a:endParaRPr lang="en-US" altLang="ko-KR" dirty="0" smtClean="0"/>
          </a:p>
          <a:p>
            <a:r>
              <a:rPr lang="ko-KR" altLang="en-US" dirty="0" smtClean="0"/>
              <a:t>알고리즘 형식으로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2046"/>
            <a:ext cx="6534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8" y="3284984"/>
            <a:ext cx="7922667" cy="297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6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좀더 현실적인 상황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지금까지는 데이터가 선형을 이루는 아주 단순한 상황을 고려함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실제 세계는 선형이 아니며 잡음이 섞임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비선형</a:t>
            </a:r>
            <a:r>
              <a:rPr lang="ko-KR" altLang="en-US" dirty="0" smtClean="0">
                <a:sym typeface="Wingdings" pitchFamily="2" charset="2"/>
              </a:rPr>
              <a:t> 모델이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3105894" cy="337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9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1.5.1 </a:t>
            </a:r>
            <a:r>
              <a:rPr lang="ko-KR" altLang="en-US" dirty="0" smtClean="0"/>
              <a:t>과소적합과 과잉적합</a:t>
            </a:r>
            <a:endParaRPr lang="en-US" altLang="ko-KR" dirty="0" smtClean="0"/>
          </a:p>
          <a:p>
            <a:r>
              <a:rPr lang="en-US" altLang="ko-KR" dirty="0" smtClean="0"/>
              <a:t>1.5.2 </a:t>
            </a:r>
            <a:r>
              <a:rPr lang="ko-KR" altLang="en-US" dirty="0" smtClean="0"/>
              <a:t>바이어스와 분산</a:t>
            </a:r>
            <a:endParaRPr lang="en-US" altLang="ko-KR" dirty="0" smtClean="0"/>
          </a:p>
          <a:p>
            <a:r>
              <a:rPr lang="en-US" altLang="ko-KR" dirty="0" smtClean="0"/>
              <a:t>1.5.3 </a:t>
            </a:r>
            <a:r>
              <a:rPr lang="ko-KR" altLang="en-US" dirty="0" smtClean="0"/>
              <a:t>검증집합과 교차검증을 이용한 모델 선택 알고리즘</a:t>
            </a:r>
            <a:endParaRPr lang="en-US" altLang="ko-KR" dirty="0" smtClean="0"/>
          </a:p>
          <a:p>
            <a:r>
              <a:rPr lang="en-US" altLang="ko-KR" dirty="0" smtClean="0"/>
              <a:t>1.5.4 </a:t>
            </a:r>
            <a:r>
              <a:rPr lang="ko-KR" altLang="en-US" dirty="0" smtClean="0"/>
              <a:t>모델 선택의 한계와 현실적인 해결책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3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1.13]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모델은 </a:t>
            </a:r>
            <a:r>
              <a:rPr lang="ko-KR" altLang="en-US" dirty="0" smtClean="0">
                <a:solidFill>
                  <a:srgbClr val="0000FF"/>
                </a:solidFill>
              </a:rPr>
              <a:t>과소적합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모델의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용량이 작아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오차가 클 수밖에 없는 현상</a:t>
            </a:r>
            <a:endParaRPr lang="en-US" altLang="ko-KR" dirty="0" smtClean="0"/>
          </a:p>
          <a:p>
            <a:r>
              <a:rPr lang="ko-KR" altLang="en-US" dirty="0" smtClean="0"/>
              <a:t>비선형 모델을 사용하는 대안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4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12</a:t>
            </a:r>
            <a:r>
              <a:rPr lang="ko-KR" altLang="en-US" dirty="0" smtClean="0"/>
              <a:t>차는 다항식 곡선을 선택한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비해 오차가 크게 감소함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7965164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3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학습이란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기계 학습의 정의</a:t>
            </a:r>
            <a:endParaRPr lang="en-US" altLang="ko-KR" dirty="0" smtClean="0"/>
          </a:p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en-US" altLang="ko-KR" dirty="0" smtClean="0"/>
          </a:p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en-US" altLang="ko-KR" dirty="0" smtClean="0"/>
          </a:p>
          <a:p>
            <a:r>
              <a:rPr lang="en-US" altLang="ko-KR" dirty="0" smtClean="0"/>
              <a:t>1.1.4 </a:t>
            </a:r>
            <a:r>
              <a:rPr lang="ko-KR" altLang="en-US" dirty="0" smtClean="0"/>
              <a:t>사람의 학습과 기계 학습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과잉적합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 smtClean="0"/>
              <a:t>차 다항식 곡선을 채택한다면 훈련집합에 대해 거의 완벽하게 근사화함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새로운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데이터를 예측한다면 큰 문제 발생 </a:t>
            </a:r>
            <a:endParaRPr lang="en-US" altLang="ko-KR" dirty="0" smtClean="0"/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dirty="0" smtClean="0"/>
              <a:t>에서 빨간 막대 근방을 예측해야 하지만 빨간 점을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이유는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용량이 크기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때문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과정에서 잡음까지 수용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과잉적합 현상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적절한 용량의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모델을 선택하는 모델 선택 작업이 필요함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02" y="3356992"/>
            <a:ext cx="370129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3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~12</a:t>
            </a:r>
            <a:r>
              <a:rPr lang="ko-KR" altLang="en-US" dirty="0" smtClean="0"/>
              <a:t>차 다항식 모델의 비교 관찰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1~2</a:t>
            </a:r>
            <a:r>
              <a:rPr lang="ko-KR" altLang="en-US" dirty="0" smtClean="0"/>
              <a:t>차는 훈련집합과 테스트집합 모두 낮은 성능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12</a:t>
            </a:r>
            <a:r>
              <a:rPr lang="ko-KR" altLang="en-US" dirty="0" smtClean="0"/>
              <a:t>차는 훈련집합에 높은 성능을 보이나 테스트집합에서는 낮은 성능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낮은 일반화 능력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3~4</a:t>
            </a:r>
            <a:r>
              <a:rPr lang="ko-KR" altLang="en-US" dirty="0" smtClean="0">
                <a:sym typeface="Wingdings" pitchFamily="2" charset="2"/>
              </a:rPr>
              <a:t>차는 훈련집합에 대해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차보다 낮겠지만 테스트집합에는 높은 성능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높은 일반화 능력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2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훈련집합을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여러 번 수집</a:t>
            </a:r>
            <a:r>
              <a:rPr lang="ko-KR" altLang="en-US" dirty="0" smtClean="0">
                <a:sym typeface="Wingdings" pitchFamily="2" charset="2"/>
              </a:rPr>
              <a:t>하여 </a:t>
            </a:r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차</a:t>
            </a:r>
            <a:r>
              <a:rPr lang="en-US" altLang="ko-KR" dirty="0" smtClean="0">
                <a:sym typeface="Wingdings" pitchFamily="2" charset="2"/>
              </a:rPr>
              <a:t>~12</a:t>
            </a:r>
            <a:r>
              <a:rPr lang="ko-KR" altLang="en-US" dirty="0" smtClean="0">
                <a:sym typeface="Wingdings" pitchFamily="2" charset="2"/>
              </a:rPr>
              <a:t>차에 적용하는 실험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차는 매번 큰 오차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바이어스가 큼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하지만 비슷한 모델을 얻음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낮은 분산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차는 매번 작은 오차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바이어스가 작음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하지만 크게 다른 모델을 얻음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높은 분산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일반적으로 용량이 작은 모델은 바이어스는 크고 분산은 작음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복잡한 모델은 바이어스는 작고 분산은 큼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바이어스와 분산은 트레이드오프 관계</a:t>
            </a:r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4" y="3356992"/>
            <a:ext cx="73369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8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기계 학습의 목표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낮은 바이어스와 낮은 분산을 가진 </a:t>
            </a:r>
            <a:r>
              <a:rPr lang="ko-KR" altLang="en-US" dirty="0" err="1" smtClean="0">
                <a:sym typeface="Wingdings" pitchFamily="2" charset="2"/>
              </a:rPr>
              <a:t>예측기</a:t>
            </a:r>
            <a:r>
              <a:rPr lang="ko-KR" altLang="en-US" dirty="0" smtClean="0">
                <a:sym typeface="Wingdings" pitchFamily="2" charset="2"/>
              </a:rPr>
              <a:t> 제작이 목표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즉 왼쪽 아래 상황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하지만 바이어스와 분산은 트레이드오프 관계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따라서 바이어스 희생을 최소로 유지하며 분산을 최대로 낮추는 전략 필요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3156000" cy="296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1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검증집합을 이용한 모델 선택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훈련집합과 테스트집합과 다른 별도의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검증집합</a:t>
            </a:r>
            <a:r>
              <a:rPr lang="ko-KR" altLang="en-US" dirty="0" smtClean="0">
                <a:sym typeface="Wingdings" pitchFamily="2" charset="2"/>
              </a:rPr>
              <a:t>을 가진 상황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8867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18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교차검증</a:t>
            </a:r>
            <a:r>
              <a:rPr lang="en-US" altLang="ko-KR" baseline="30000" dirty="0" smtClean="0">
                <a:sym typeface="Wingdings" pitchFamily="2" charset="2"/>
              </a:rPr>
              <a:t>cross validation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비용 문제로 별도의 검증집합이 없는 상황에 유용한 모델 선택 기법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훈련집합을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등분하여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학습과 평가 과정을 여러 번 반복한 후 평균 사용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28718"/>
            <a:ext cx="6408192" cy="372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8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부트스트랩</a:t>
            </a:r>
            <a:r>
              <a:rPr lang="en-US" altLang="ko-KR" baseline="30000" dirty="0" smtClean="0">
                <a:sym typeface="Wingdings" pitchFamily="2" charset="2"/>
              </a:rPr>
              <a:t>boot strap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난수를</a:t>
            </a:r>
            <a:r>
              <a:rPr lang="ko-KR" altLang="en-US" dirty="0" smtClean="0">
                <a:sym typeface="Wingdings" pitchFamily="2" charset="2"/>
              </a:rPr>
              <a:t> 이용한 샘플링 반복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9771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8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1-2, 1-3, 1-4]</a:t>
            </a:r>
            <a:r>
              <a:rPr lang="ko-KR" altLang="en-US" dirty="0" smtClean="0">
                <a:sym typeface="Wingdings" pitchFamily="2" charset="2"/>
              </a:rPr>
              <a:t>에서 모델 집합 </a:t>
            </a:r>
            <a:r>
              <a:rPr lang="el-GR" altLang="ko-KR" dirty="0" smtClean="0">
                <a:sym typeface="Wingdings" pitchFamily="2" charset="2"/>
              </a:rPr>
              <a:t>Ω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1-13]</a:t>
            </a:r>
            <a:r>
              <a:rPr lang="ko-KR" altLang="en-US" dirty="0" smtClean="0">
                <a:sym typeface="Wingdings" pitchFamily="2" charset="2"/>
              </a:rPr>
              <a:t>에서는 서로 다른 차수의 다항식이 </a:t>
            </a:r>
            <a:r>
              <a:rPr lang="el-GR" altLang="ko-KR" dirty="0" smtClean="0">
                <a:sym typeface="Wingdings" pitchFamily="2" charset="2"/>
              </a:rPr>
              <a:t>Ω</a:t>
            </a:r>
            <a:r>
              <a:rPr lang="ko-KR" altLang="en-US" dirty="0" smtClean="0">
                <a:sym typeface="Wingdings" pitchFamily="2" charset="2"/>
              </a:rPr>
              <a:t>인</a:t>
            </a:r>
            <a:r>
              <a:rPr lang="el-GR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셈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현실에서는 아주 다양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신경망</a:t>
            </a:r>
            <a:r>
              <a:rPr lang="en-US" altLang="ko-KR" dirty="0" smtClean="0">
                <a:sym typeface="Wingdings" pitchFamily="2" charset="2"/>
              </a:rPr>
              <a:t>(3,4,8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강화 학습</a:t>
            </a:r>
            <a:r>
              <a:rPr lang="en-US" altLang="ko-KR" dirty="0" smtClean="0">
                <a:sym typeface="Wingdings" pitchFamily="2" charset="2"/>
              </a:rPr>
              <a:t>(9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확률 </a:t>
            </a:r>
            <a:r>
              <a:rPr lang="ko-KR" altLang="en-US" dirty="0" err="1" smtClean="0">
                <a:sym typeface="Wingdings" pitchFamily="2" charset="2"/>
              </a:rPr>
              <a:t>그래피컬</a:t>
            </a:r>
            <a:r>
              <a:rPr lang="ko-KR" altLang="en-US" dirty="0" smtClean="0">
                <a:sym typeface="Wingdings" pitchFamily="2" charset="2"/>
              </a:rPr>
              <a:t> 모델</a:t>
            </a:r>
            <a:r>
              <a:rPr lang="en-US" altLang="ko-KR" dirty="0" smtClean="0">
                <a:sym typeface="Wingdings" pitchFamily="2" charset="2"/>
              </a:rPr>
              <a:t>(10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SVM(11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트리 분류기 </a:t>
            </a:r>
            <a:r>
              <a:rPr lang="en-US" altLang="ko-KR" dirty="0" smtClean="0">
                <a:sym typeface="Wingdings" pitchFamily="2" charset="2"/>
              </a:rPr>
              <a:t>(12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등이 선택 대상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신경망을 채택하더라도 </a:t>
            </a:r>
            <a:r>
              <a:rPr lang="en-US" altLang="ko-KR" dirty="0" smtClean="0">
                <a:sym typeface="Wingdings" pitchFamily="2" charset="2"/>
              </a:rPr>
              <a:t>MLP(3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깊은 </a:t>
            </a:r>
            <a:r>
              <a:rPr lang="en-US" altLang="ko-KR" dirty="0" smtClean="0">
                <a:sym typeface="Wingdings" pitchFamily="2" charset="2"/>
              </a:rPr>
              <a:t>MLP(4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CNN(4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등 아주 많음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현실에서는 경험으로 큰 틀 선택한 후 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모델 선택 알고리즘으로 세부 모델 선택하는 전략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CNN</a:t>
            </a:r>
            <a:r>
              <a:rPr lang="ko-KR" altLang="en-US" dirty="0" smtClean="0">
                <a:sym typeface="Wingdings" pitchFamily="2" charset="2"/>
              </a:rPr>
              <a:t>을 사용하기로 정한 후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개수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모멘툼</a:t>
            </a:r>
            <a:r>
              <a:rPr lang="ko-KR" altLang="en-US" dirty="0" smtClean="0">
                <a:sym typeface="Wingdings" pitchFamily="2" charset="2"/>
              </a:rPr>
              <a:t> 계수 등을 정하는데 모델 선택 알고리즘을 적용함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50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이런 경험적인 접근방법에 대한 </a:t>
            </a:r>
            <a:r>
              <a:rPr lang="en-US" altLang="ko-KR" dirty="0" smtClean="0">
                <a:sym typeface="Wingdings" pitchFamily="2" charset="2"/>
              </a:rPr>
              <a:t>『Deep Learning』 </a:t>
            </a:r>
            <a:r>
              <a:rPr lang="ko-KR" altLang="en-US" dirty="0" smtClean="0">
                <a:sym typeface="Wingdings" pitchFamily="2" charset="2"/>
              </a:rPr>
              <a:t>책의 비유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현대 기계 학습의 전략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용량이 충분히 큰 모델을 선택 한 후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선택한 모델이 정상을 벗어나지 않도록 여러 가지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규제</a:t>
            </a:r>
            <a:r>
              <a:rPr lang="en-US" altLang="ko-KR" baseline="30000" dirty="0" smtClean="0">
                <a:solidFill>
                  <a:srgbClr val="0000FF"/>
                </a:solidFill>
                <a:sym typeface="Wingdings" pitchFamily="2" charset="2"/>
              </a:rPr>
              <a:t>regularization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기법을 적용함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1-13]</a:t>
            </a:r>
            <a:r>
              <a:rPr lang="ko-KR" altLang="en-US" dirty="0" smtClean="0">
                <a:sym typeface="Wingdings" pitchFamily="2" charset="2"/>
              </a:rPr>
              <a:t>의 경우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 다항식을 선택한 후 적절히 규제를 적용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885137" cy="8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1.6.1 </a:t>
            </a:r>
            <a:r>
              <a:rPr lang="ko-KR" altLang="en-US" dirty="0" smtClean="0">
                <a:sym typeface="Wingdings" pitchFamily="2" charset="2"/>
              </a:rPr>
              <a:t>데이터 확대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1.6.2 </a:t>
            </a:r>
            <a:r>
              <a:rPr lang="ko-KR" altLang="en-US" dirty="0" smtClean="0">
                <a:sym typeface="Wingdings" pitchFamily="2" charset="2"/>
              </a:rPr>
              <a:t>가중치 감쇠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규제를 중요하게 다룬 책 </a:t>
            </a:r>
            <a:r>
              <a:rPr lang="en-US" altLang="ko-KR" dirty="0" smtClean="0">
                <a:sym typeface="Wingdings" pitchFamily="2" charset="2"/>
              </a:rPr>
              <a:t>[Goodfellow2016(7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)] [Haykin2009(7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)]</a:t>
            </a:r>
          </a:p>
          <a:p>
            <a:r>
              <a:rPr lang="ko-KR" altLang="en-US" dirty="0" smtClean="0">
                <a:sym typeface="Wingdings" pitchFamily="2" charset="2"/>
              </a:rPr>
              <a:t>이 책은 </a:t>
            </a:r>
            <a:r>
              <a:rPr lang="en-US" altLang="ko-KR" dirty="0" smtClean="0">
                <a:sym typeface="Wingdings" pitchFamily="2" charset="2"/>
              </a:rPr>
              <a:t>5.3~5.4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가중치 벌칙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조기 멈춤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데이터 확대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드롭아웃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앙상블 등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7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기계 학습의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학습이란</a:t>
            </a:r>
            <a:r>
              <a:rPr lang="en-US" altLang="ko-KR" dirty="0" smtClean="0"/>
              <a:t>? &lt;</a:t>
            </a:r>
            <a:r>
              <a:rPr lang="ko-KR" altLang="en-US" dirty="0" smtClean="0"/>
              <a:t>표준국어대사전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기계 학습이란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인공지능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초창기 </a:t>
            </a:r>
            <a:r>
              <a:rPr lang="ko-KR" altLang="en-US" dirty="0" err="1" smtClean="0"/>
              <a:t>사무엘의</a:t>
            </a:r>
            <a:r>
              <a:rPr lang="ko-KR" altLang="en-US" dirty="0" smtClean="0"/>
              <a:t> 정의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848872" cy="5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3"/>
            <a:ext cx="7848872" cy="80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데이터를 더 많이 수집하면 일반화 능력이 향상됨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7306965" cy="353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6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 수집은 많은 비용이 </a:t>
            </a:r>
            <a:r>
              <a:rPr lang="ko-KR" altLang="en-US" dirty="0">
                <a:sym typeface="Wingdings" pitchFamily="2" charset="2"/>
              </a:rPr>
              <a:t>듦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그라운드 </a:t>
            </a:r>
            <a:r>
              <a:rPr lang="ko-KR" altLang="en-US" dirty="0" err="1" smtClean="0">
                <a:sym typeface="Wingdings" pitchFamily="2" charset="2"/>
              </a:rPr>
              <a:t>트루스를</a:t>
            </a:r>
            <a:r>
              <a:rPr lang="ko-KR" altLang="en-US" dirty="0" smtClean="0">
                <a:sym typeface="Wingdings" pitchFamily="2" charset="2"/>
              </a:rPr>
              <a:t> 사람이 일일이 </a:t>
            </a:r>
            <a:r>
              <a:rPr lang="ko-KR" altLang="en-US" dirty="0" err="1" smtClean="0">
                <a:sym typeface="Wingdings" pitchFamily="2" charset="2"/>
              </a:rPr>
              <a:t>레이블링해야</a:t>
            </a:r>
            <a:r>
              <a:rPr lang="ko-KR" altLang="en-US" dirty="0" smtClean="0">
                <a:sym typeface="Wingdings" pitchFamily="2" charset="2"/>
              </a:rPr>
              <a:t> 함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인위적으로 데이터 확대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훈련집합에 있는 샘플을 변형함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약간 회전 또는 </a:t>
            </a:r>
            <a:r>
              <a:rPr lang="ko-KR" altLang="en-US" dirty="0" err="1" smtClean="0">
                <a:sym typeface="Wingdings" pitchFamily="2" charset="2"/>
              </a:rPr>
              <a:t>와핑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부류 소속이 변하지 않게 주의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4922317" cy="314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6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감쇠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가중치를 작게 조절하는 기법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1-18(a)]</a:t>
            </a:r>
            <a:r>
              <a:rPr lang="ko-KR" altLang="en-US" dirty="0" smtClean="0">
                <a:sym typeface="Wingdings" pitchFamily="2" charset="2"/>
              </a:rPr>
              <a:t>의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 곡선은 가중치가 매우 큼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가중치 감쇠는 개선된 목적함수를 이용하여 가중치를 작게 조절하는 규제 기법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(1.11)</a:t>
            </a:r>
            <a:r>
              <a:rPr lang="ko-KR" altLang="en-US" dirty="0" smtClean="0">
                <a:sym typeface="Wingdings" pitchFamily="2" charset="2"/>
              </a:rPr>
              <a:t>의 두 번째 항은 규제 항으로서 가중치 크기를 작게 유지해줌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4" y="3905701"/>
            <a:ext cx="5008612" cy="2498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42" y="1745707"/>
            <a:ext cx="5439544" cy="35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5472608" cy="67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681670"/>
            <a:ext cx="3641204" cy="23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4788024" y="3980165"/>
            <a:ext cx="216024" cy="36622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sym typeface="Wingdings" pitchFamily="2" charset="2"/>
              </a:rPr>
              <a:t>1.7.1 </a:t>
            </a:r>
            <a:r>
              <a:rPr lang="ko-KR" altLang="en-US" dirty="0" smtClean="0">
                <a:sym typeface="Wingdings" pitchFamily="2" charset="2"/>
              </a:rPr>
              <a:t>지도 방식에 따른 유형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1.7.2 </a:t>
            </a:r>
            <a:r>
              <a:rPr lang="ko-KR" altLang="en-US" dirty="0" smtClean="0">
                <a:sym typeface="Wingdings" pitchFamily="2" charset="2"/>
              </a:rPr>
              <a:t>다양한 기준에 따른 유형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28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지도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:r>
                  <a:rPr lang="ko-KR" altLang="en-US" dirty="0" err="1" smtClean="0">
                    <a:sym typeface="Wingdings" pitchFamily="2" charset="2"/>
                  </a:rPr>
                  <a:t>목푯값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모두 주어진 상황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회귀와 분류 문제로 구분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비지도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주어지는데 </a:t>
                </a:r>
                <a:r>
                  <a:rPr lang="ko-KR" altLang="en-US" dirty="0" err="1">
                    <a:sym typeface="Wingdings" pitchFamily="2" charset="2"/>
                  </a:rPr>
                  <a:t>목푯값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</a:t>
                </a:r>
                <a:r>
                  <a:rPr lang="ko-KR" altLang="en-US" dirty="0" smtClean="0">
                    <a:sym typeface="Wingdings" pitchFamily="2" charset="2"/>
                  </a:rPr>
                  <a:t>주어지지 않는 </a:t>
                </a:r>
                <a:r>
                  <a:rPr lang="ko-KR" altLang="en-US" dirty="0">
                    <a:sym typeface="Wingdings" pitchFamily="2" charset="2"/>
                  </a:rPr>
                  <a:t>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군집화 과업 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고객 성향에 따른 맞춤 홍보 응용 등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밀도 추정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특징 공간 변환 과업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6</a:t>
                </a:r>
                <a:r>
                  <a:rPr lang="ko-KR" altLang="en-US" dirty="0" smtClean="0">
                    <a:sym typeface="Wingdings" pitchFamily="2" charset="2"/>
                  </a:rPr>
                  <a:t>장의 주제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7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강화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목푯값이</a:t>
                </a:r>
                <a:r>
                  <a:rPr lang="ko-KR" altLang="en-US" dirty="0" smtClean="0">
                    <a:sym typeface="Wingdings" pitchFamily="2" charset="2"/>
                  </a:rPr>
                  <a:t> 주어지는데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지도 학습과 다른 형태임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sym typeface="Wingdings" pitchFamily="2" charset="2"/>
                  </a:rPr>
                  <a:t>) </a:t>
                </a:r>
                <a:r>
                  <a:rPr lang="ko-KR" altLang="en-US" dirty="0" smtClean="0">
                    <a:sym typeface="Wingdings" pitchFamily="2" charset="2"/>
                  </a:rPr>
                  <a:t>바둑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수를 두는 행위가 샘플인데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게임이 끝나면 </a:t>
                </a:r>
                <a:r>
                  <a:rPr lang="ko-KR" altLang="en-US" dirty="0" err="1" smtClean="0">
                    <a:sym typeface="Wingdings" pitchFamily="2" charset="2"/>
                  </a:rPr>
                  <a:t>목푯값</a:t>
                </a:r>
                <a:r>
                  <a:rPr lang="ko-KR" altLang="en-US" dirty="0" smtClean="0">
                    <a:sym typeface="Wingdings" pitchFamily="2" charset="2"/>
                  </a:rPr>
                  <a:t> 하나가 부여됨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이기면 </a:t>
                </a:r>
                <a:r>
                  <a:rPr lang="en-US" altLang="ko-KR" dirty="0" smtClean="0">
                    <a:sym typeface="Wingdings" pitchFamily="2" charset="2"/>
                  </a:rPr>
                  <a:t>1, </a:t>
                </a:r>
                <a:r>
                  <a:rPr lang="ko-KR" altLang="en-US" dirty="0" smtClean="0">
                    <a:sym typeface="Wingdings" pitchFamily="2" charset="2"/>
                  </a:rPr>
                  <a:t>패하면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-1</a:t>
                </a:r>
                <a:r>
                  <a:rPr lang="ko-KR" altLang="en-US" dirty="0" smtClean="0">
                    <a:sym typeface="Wingdings" pitchFamily="2" charset="2"/>
                  </a:rPr>
                  <a:t>을 부여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게임을 구성한 샘플들 각각에 </a:t>
                </a:r>
                <a:r>
                  <a:rPr lang="ko-KR" altLang="en-US" dirty="0" err="1" smtClean="0">
                    <a:sym typeface="Wingdings" pitchFamily="2" charset="2"/>
                  </a:rPr>
                  <a:t>목푯값을</a:t>
                </a:r>
                <a:r>
                  <a:rPr lang="ko-KR" altLang="en-US" dirty="0" smtClean="0">
                    <a:sym typeface="Wingdings" pitchFamily="2" charset="2"/>
                  </a:rPr>
                  <a:t> 나누어 주어야 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9</a:t>
                </a:r>
                <a:r>
                  <a:rPr lang="ko-KR" altLang="en-US" dirty="0" smtClean="0">
                    <a:sym typeface="Wingdings" pitchFamily="2" charset="2"/>
                  </a:rPr>
                  <a:t>장의 주제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준지도 학습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일부는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모두 가지지만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나머지는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가진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인터넷 덕분으로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 수집은 쉽지만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수작업이 필요하여 최근 중요성 부각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7</a:t>
                </a:r>
                <a:r>
                  <a:rPr lang="ko-KR" altLang="en-US" dirty="0">
                    <a:sym typeface="Wingdings" pitchFamily="2" charset="2"/>
                  </a:rPr>
                  <a:t>장의 주제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기준에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오프라인 학습과 온라인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이 책은 오프라인 학습을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온라인 학습은 인터넷 등에서 추가로 발생하는 샘플을 가지고 점증적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결정론적 학습과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결정론적에서는 같은 데이터를 가지고 다시 학습하면 같은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만들어짐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학습은 학습 과정에서 </a:t>
            </a:r>
            <a:r>
              <a:rPr lang="ko-KR" altLang="en-US" dirty="0" err="1" smtClean="0">
                <a:sym typeface="Wingdings" pitchFamily="2" charset="2"/>
              </a:rPr>
              <a:t>난수를</a:t>
            </a:r>
            <a:r>
              <a:rPr lang="ko-KR" altLang="en-US" dirty="0" smtClean="0">
                <a:sym typeface="Wingdings" pitchFamily="2" charset="2"/>
              </a:rPr>
              <a:t> 사용하므로 같은 데이터로 다시 학습하면 다른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만들어짐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보통 예측 과정도 </a:t>
            </a:r>
            <a:r>
              <a:rPr lang="ko-KR" altLang="en-US" dirty="0" err="1" smtClean="0">
                <a:sym typeface="Wingdings" pitchFamily="2" charset="2"/>
              </a:rPr>
              <a:t>난수</a:t>
            </a:r>
            <a:r>
              <a:rPr lang="ko-KR" altLang="en-US" dirty="0" smtClean="0">
                <a:sym typeface="Wingdings" pitchFamily="2" charset="2"/>
              </a:rPr>
              <a:t> 사용 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10.4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RBM</a:t>
            </a:r>
            <a:r>
              <a:rPr lang="ko-KR" altLang="en-US" dirty="0" smtClean="0">
                <a:sym typeface="Wingdings" pitchFamily="2" charset="2"/>
              </a:rPr>
              <a:t>과 </a:t>
            </a:r>
            <a:r>
              <a:rPr lang="en-US" altLang="ko-KR" dirty="0" smtClean="0">
                <a:sym typeface="Wingdings" pitchFamily="2" charset="2"/>
              </a:rPr>
              <a:t>DBN</a:t>
            </a:r>
            <a:r>
              <a:rPr lang="ko-KR" altLang="en-US" dirty="0" smtClean="0">
                <a:sym typeface="Wingdings" pitchFamily="2" charset="2"/>
              </a:rPr>
              <a:t>이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분별 모델과 생성 모델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분별 모델은 부류 예측에만 관심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즉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의 추정에 관심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생성 모델은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또는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를 </a:t>
            </a:r>
            <a:r>
              <a:rPr lang="ko-KR" altLang="en-US" dirty="0" smtClean="0">
                <a:sym typeface="Wingdings" pitchFamily="2" charset="2"/>
              </a:rPr>
              <a:t>추정함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따라서 새로운 샘플을 </a:t>
            </a:r>
            <a:r>
              <a:rPr lang="en-US" altLang="ko-KR" dirty="0" smtClean="0">
                <a:sym typeface="Wingdings" pitchFamily="2" charset="2"/>
              </a:rPr>
              <a:t>‘</a:t>
            </a:r>
            <a:r>
              <a:rPr lang="ko-KR" altLang="en-US" dirty="0" smtClean="0">
                <a:sym typeface="Wingdings" pitchFamily="2" charset="2"/>
              </a:rPr>
              <a:t>생성</a:t>
            </a:r>
            <a:r>
              <a:rPr lang="en-US" altLang="ko-KR" dirty="0" smtClean="0">
                <a:sym typeface="Wingdings" pitchFamily="2" charset="2"/>
              </a:rPr>
              <a:t>’</a:t>
            </a:r>
            <a:r>
              <a:rPr lang="ko-KR" altLang="en-US" dirty="0" smtClean="0">
                <a:sym typeface="Wingdings" pitchFamily="2" charset="2"/>
              </a:rPr>
              <a:t>할 수 있</a:t>
            </a:r>
            <a:r>
              <a:rPr lang="ko-KR" altLang="en-US" dirty="0">
                <a:sym typeface="Wingdings" pitchFamily="2" charset="2"/>
              </a:rPr>
              <a:t>음</a:t>
            </a:r>
            <a:r>
              <a:rPr lang="ko-KR" altLang="en-US" dirty="0" smtClean="0">
                <a:sym typeface="Wingdings" pitchFamily="2" charset="2"/>
              </a:rPr>
              <a:t> 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4.5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GAN, 10.4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RBM</a:t>
            </a:r>
            <a:r>
              <a:rPr lang="ko-KR" altLang="en-US" dirty="0" smtClean="0">
                <a:sym typeface="Wingdings" pitchFamily="2" charset="2"/>
              </a:rPr>
              <a:t>은 생성 모델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8.5</a:t>
            </a:r>
            <a:r>
              <a:rPr lang="ko-KR" altLang="en-US" dirty="0" smtClean="0">
                <a:sym typeface="Wingdings" pitchFamily="2" charset="2"/>
              </a:rPr>
              <a:t>절의 순환신경망</a:t>
            </a:r>
            <a:r>
              <a:rPr lang="en-US" altLang="ko-KR" dirty="0" smtClean="0">
                <a:sym typeface="Wingdings" pitchFamily="2" charset="2"/>
              </a:rPr>
              <a:t>(RNN)</a:t>
            </a:r>
            <a:r>
              <a:rPr lang="ko-KR" altLang="en-US" dirty="0" smtClean="0">
                <a:sym typeface="Wingdings" pitchFamily="2" charset="2"/>
              </a:rPr>
              <a:t>을 생성 모델로 활용하는 응용 예제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22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학습의 과거와 현재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1.8.1 </a:t>
            </a:r>
            <a:r>
              <a:rPr lang="ko-KR" altLang="en-US" dirty="0" smtClean="0">
                <a:sym typeface="Wingdings" pitchFamily="2" charset="2"/>
              </a:rPr>
              <a:t>인공지능과 기계 학습의 간략한 역사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1.8.2 </a:t>
            </a:r>
            <a:r>
              <a:rPr lang="ko-KR" altLang="en-US" dirty="0" smtClean="0">
                <a:sym typeface="Wingdings" pitchFamily="2" charset="2"/>
              </a:rPr>
              <a:t>기술 추세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1.8.3 </a:t>
            </a:r>
            <a:r>
              <a:rPr lang="ko-KR" altLang="en-US" dirty="0" smtClean="0">
                <a:sym typeface="Wingdings" pitchFamily="2" charset="2"/>
              </a:rPr>
              <a:t>사회적 전망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ym typeface="Wingdings" pitchFamily="2" charset="2"/>
              </a:rPr>
              <a:t>베비지의</a:t>
            </a:r>
            <a:r>
              <a:rPr lang="ko-KR" altLang="en-US" dirty="0" smtClean="0">
                <a:sym typeface="Wingdings" pitchFamily="2" charset="2"/>
              </a:rPr>
              <a:t> 제자인 </a:t>
            </a:r>
            <a:r>
              <a:rPr lang="ko-KR" altLang="en-US" dirty="0" err="1" smtClean="0">
                <a:sym typeface="Wingdings" pitchFamily="2" charset="2"/>
              </a:rPr>
              <a:t>에이더</a:t>
            </a:r>
            <a:r>
              <a:rPr lang="ko-KR" altLang="en-US" dirty="0" smtClean="0">
                <a:sym typeface="Wingdings" pitchFamily="2" charset="2"/>
              </a:rPr>
              <a:t> 여사의 통찰력 </a:t>
            </a:r>
            <a:r>
              <a:rPr lang="en-US" altLang="ko-KR" dirty="0" smtClean="0">
                <a:sym typeface="Wingdings" pitchFamily="2" charset="2"/>
              </a:rPr>
              <a:t>(19</a:t>
            </a:r>
            <a:r>
              <a:rPr lang="ko-KR" altLang="en-US" dirty="0" smtClean="0">
                <a:sym typeface="Wingdings" pitchFamily="2" charset="2"/>
              </a:rPr>
              <a:t>세기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중반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“… </a:t>
            </a:r>
            <a:r>
              <a:rPr lang="ko-KR" altLang="en-US" dirty="0" smtClean="0">
                <a:sym typeface="Wingdings" pitchFamily="2" charset="2"/>
              </a:rPr>
              <a:t>해석엔진은 숫자 이외의 것도 처리할 수 있을 것이다</a:t>
            </a:r>
            <a:r>
              <a:rPr lang="en-US" altLang="ko-KR" dirty="0" smtClean="0">
                <a:sym typeface="Wingdings" pitchFamily="2" charset="2"/>
              </a:rPr>
              <a:t>. … </a:t>
            </a:r>
            <a:r>
              <a:rPr lang="ko-KR" altLang="en-US" dirty="0" smtClean="0">
                <a:sym typeface="Wingdings" pitchFamily="2" charset="2"/>
              </a:rPr>
              <a:t>예를 들어 화음과 음조를 해석엔진의 표기에 맞출 수 있다면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해석엔진은 꽤 복잡한 곡을 작곡할 수도 있다</a:t>
            </a:r>
            <a:r>
              <a:rPr lang="en-US" altLang="ko-KR" dirty="0" smtClean="0">
                <a:sym typeface="Wingdings" pitchFamily="2" charset="2"/>
              </a:rPr>
              <a:t>.” [Ada1843]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200</a:t>
            </a:r>
            <a:r>
              <a:rPr lang="ko-KR" altLang="en-US" dirty="0" smtClean="0">
                <a:sym typeface="Wingdings" pitchFamily="2" charset="2"/>
              </a:rPr>
              <a:t>여 년이 지난 지금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흘려 쓴 필기 숫자를 </a:t>
            </a:r>
            <a:r>
              <a:rPr lang="en-US" altLang="ko-KR" dirty="0" smtClean="0">
                <a:sym typeface="Wingdings" pitchFamily="2" charset="2"/>
              </a:rPr>
              <a:t>0.23% </a:t>
            </a:r>
            <a:r>
              <a:rPr lang="ko-KR" altLang="en-US" dirty="0" smtClean="0">
                <a:sym typeface="Wingdings" pitchFamily="2" charset="2"/>
              </a:rPr>
              <a:t>오류로 인식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알파고는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이세돌을</a:t>
            </a:r>
            <a:r>
              <a:rPr lang="ko-KR" altLang="en-US" dirty="0" smtClean="0">
                <a:sym typeface="Wingdings" pitchFamily="2" charset="2"/>
              </a:rPr>
              <a:t> 이김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자연영상에 대해 다섯 단어 가량의 문장으로 묘사함</a:t>
            </a:r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89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632848" cy="525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9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기계 학습의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현대적 정의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1" y="2604460"/>
            <a:ext cx="8024961" cy="2259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8" y="2060848"/>
            <a:ext cx="8054840" cy="51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7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" y="980728"/>
            <a:ext cx="5577235" cy="537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3341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7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 추세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리뷰 논문 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[LeCun2015, Jordan2015, Jones2014]</a:t>
            </a:r>
          </a:p>
          <a:p>
            <a:r>
              <a:rPr lang="ko-KR" altLang="en-US" dirty="0" smtClean="0">
                <a:sym typeface="Wingdings" pitchFamily="2" charset="2"/>
              </a:rPr>
              <a:t>기계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학습은 인공지능 실현에 핵심 기술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기계 학습 알고리즘과 응용의 다양화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서로 다른 알고리즘과 응용의 융합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err="1" smtClean="0">
                <a:sym typeface="Wingdings" pitchFamily="2" charset="2"/>
              </a:rPr>
              <a:t>딥러닝이</a:t>
            </a:r>
            <a:r>
              <a:rPr lang="ko-KR" altLang="en-US" dirty="0" smtClean="0">
                <a:sym typeface="Wingdings" pitchFamily="2" charset="2"/>
              </a:rPr>
              <a:t> 기계 학습의 주류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표현 학습이 중요해짐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00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사회적 전망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미래의 직업 변화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시의적절하고 심사숙고 해야 할 객관적 담론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프레이는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702</a:t>
            </a:r>
            <a:r>
              <a:rPr lang="ko-KR" altLang="en-US" dirty="0" smtClean="0">
                <a:sym typeface="Wingdings" pitchFamily="2" charset="2"/>
              </a:rPr>
              <a:t>개 직업의 사라질 위기를 확률로 계산 </a:t>
            </a:r>
            <a:r>
              <a:rPr lang="en-US" altLang="ko-KR" dirty="0" smtClean="0">
                <a:sym typeface="Wingdings" pitchFamily="2" charset="2"/>
              </a:rPr>
              <a:t>[Frey2017]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텔레마케터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99% …… ……  …… ….. ….. ….. </a:t>
            </a:r>
            <a:r>
              <a:rPr lang="ko-KR" altLang="en-US" dirty="0" smtClean="0">
                <a:sym typeface="Wingdings" pitchFamily="2" charset="2"/>
              </a:rPr>
              <a:t>오락 치료사 </a:t>
            </a:r>
            <a:r>
              <a:rPr lang="en-US" altLang="ko-KR" dirty="0" smtClean="0">
                <a:sym typeface="Wingdings" pitchFamily="2" charset="2"/>
              </a:rPr>
              <a:t>0.28%</a:t>
            </a:r>
          </a:p>
          <a:p>
            <a:r>
              <a:rPr lang="ko-KR" altLang="en-US" dirty="0" smtClean="0">
                <a:sym typeface="Wingdings" pitchFamily="2" charset="2"/>
              </a:rPr>
              <a:t>기계가 사람을 지배할지 모른다는 두려움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알파고 이후 매스컴을 통해 여과 없이 전파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쓸데없는 과장에 불과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냇가에 다리 놓는 일과 목포</a:t>
            </a:r>
            <a:r>
              <a:rPr lang="en-US" altLang="ko-KR" dirty="0" smtClean="0">
                <a:sym typeface="Wingdings" pitchFamily="2" charset="2"/>
              </a:rPr>
              <a:t>-</a:t>
            </a:r>
            <a:r>
              <a:rPr lang="ko-KR" altLang="en-US" dirty="0" smtClean="0">
                <a:sym typeface="Wingdings" pitchFamily="2" charset="2"/>
              </a:rPr>
              <a:t>제주에 대교를 놓는 일은 규모만 다를 뿐 본질적으로 같은 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오목 프로그램이나 바둑 프로그램은 규모만 다를 뿐 본질적으로 같은 일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오목은 간단한 규칙으로 구현 가능하나 바둑은 미분을 사용한 복잡한 기계 학습 알고리즘 사용 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현재 기계 학습은 온통 수학과 컴퓨터 알고리즘일 뿐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71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인공지능의 탄생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컴퓨터의 뛰어난 능력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어려워하는 일을 아주 쉽게 함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80932.46789076*0.39001324</a:t>
            </a:r>
            <a:r>
              <a:rPr lang="ko-KR" altLang="en-US" dirty="0" smtClean="0"/>
              <a:t>와 같은 곱셈을 고속으로 수행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현재는 초당 </a:t>
            </a:r>
            <a:r>
              <a:rPr lang="ko-KR" altLang="en-US" dirty="0" err="1" smtClean="0"/>
              <a:t>수십억개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복잡한 함수의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미분과 적분 척척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컴퓨터에 대한 기대감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컴퓨터의 능력 과신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사람이 쉽게 하는 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고양이</a:t>
            </a:r>
            <a:r>
              <a:rPr lang="en-US" altLang="ko-KR" dirty="0" smtClean="0"/>
              <a:t>/</a:t>
            </a:r>
            <a:r>
              <a:rPr lang="ko-KR" altLang="en-US" dirty="0" smtClean="0"/>
              <a:t>개 구별하는 일도 잘 하지 않을까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1950</a:t>
            </a:r>
            <a:r>
              <a:rPr lang="ko-KR" altLang="en-US" dirty="0" smtClean="0"/>
              <a:t>년대에 인공지능이라는 분야 등장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초창기는 지식기반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방식이 주류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“</a:t>
            </a:r>
            <a:r>
              <a:rPr lang="ko-KR" altLang="en-US" dirty="0" smtClean="0"/>
              <a:t>구멍이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개이고 중간 부분이 홀쭉하며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맨 위와 아래가 둥근 모양이라면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0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큰 깨달음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지식기반의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단추를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가운데 구멍이 몇 개 있는 물체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라고 규정하면 많은 오류 발생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사람은 변화가 심한 장면을 아주 쉽게 인식하지만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왜 그렇게 인식하는지 서술하지는 못함</a:t>
            </a:r>
            <a:endParaRPr lang="en-US" altLang="ko-KR" dirty="0" smtClean="0">
              <a:solidFill>
                <a:srgbClr val="0000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6" y="2411672"/>
            <a:ext cx="7645871" cy="191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2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인공지능의 주도권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지식기반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기계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데이터 중심 </a:t>
            </a:r>
            <a:r>
              <a:rPr lang="ko-KR" altLang="en-US" dirty="0" smtClean="0"/>
              <a:t>접근방식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76281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7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2916</Words>
  <Application>Microsoft Office PowerPoint</Application>
  <PresentationFormat>화면 슬라이드 쇼(4:3)</PresentationFormat>
  <Paragraphs>1039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굴림</vt:lpstr>
      <vt:lpstr>Arial</vt:lpstr>
      <vt:lpstr>아리따M</vt:lpstr>
      <vt:lpstr>맑은 고딕</vt:lpstr>
      <vt:lpstr>Wingdings</vt:lpstr>
      <vt:lpstr>HY견고딕</vt:lpstr>
      <vt:lpstr>Cambria Math</vt:lpstr>
      <vt:lpstr>Times New Roman</vt:lpstr>
      <vt:lpstr>나눔손글씨 펜</vt:lpstr>
      <vt:lpstr>Tahoma</vt:lpstr>
      <vt:lpstr>1_Office 테마</vt:lpstr>
      <vt:lpstr>1장. 소개</vt:lpstr>
      <vt:lpstr>PREVIEW</vt:lpstr>
      <vt:lpstr>PowerPoint 프레젠테이션</vt:lpstr>
      <vt:lpstr>1.1 기계 학습이란</vt:lpstr>
      <vt:lpstr>1.1.1 기계 학습의 정의</vt:lpstr>
      <vt:lpstr>1.1.1 기계 학습의 정의</vt:lpstr>
      <vt:lpstr>1.1.2 지식기반 방식에서 기계 학습으로의 대전환</vt:lpstr>
      <vt:lpstr>1.1.2 지식기반 방식에서 기계 학습으로의 대전환</vt:lpstr>
      <vt:lpstr>1.1.2 지식기반 방식에서 기계 학습으로의 대전환</vt:lpstr>
      <vt:lpstr>1.1.3 기계 학습 개념</vt:lpstr>
      <vt:lpstr>1.1.3 기계 학습 개념</vt:lpstr>
      <vt:lpstr>1.1.3 기계 학습 개념</vt:lpstr>
      <vt:lpstr>1.1.3 기계 학습 개념</vt:lpstr>
      <vt:lpstr>1.1.4 사람의 학습과 기계 학습</vt:lpstr>
      <vt:lpstr>1.2 특징 공간에 대한 이해</vt:lpstr>
      <vt:lpstr>1.2.1 1차원과 2차원 특징 공간</vt:lpstr>
      <vt:lpstr>1.2.2 다차원 특징 공간</vt:lpstr>
      <vt:lpstr>1.2.2 다차원 특징 공간</vt:lpstr>
      <vt:lpstr>1.2.3 특징 공간 변환과 표현 학습</vt:lpstr>
      <vt:lpstr>1.2.3 특징 공간 변환과 표현 학습</vt:lpstr>
      <vt:lpstr>1.2.3 특징 공간 변환과 표현 학습</vt:lpstr>
      <vt:lpstr>1.3 데이터에 대한 이해</vt:lpstr>
      <vt:lpstr>1.3 데이터에 대한 이해</vt:lpstr>
      <vt:lpstr>1.3.1 데이터 생성 과정</vt:lpstr>
      <vt:lpstr>1.3.2 데이터베이스의 중요성</vt:lpstr>
      <vt:lpstr>1.3.2 데이터베이스의 중요성</vt:lpstr>
      <vt:lpstr>1.3.2 데이터베이스의 중요성</vt:lpstr>
      <vt:lpstr>1.3.2 데이터베이스의 중요성</vt:lpstr>
      <vt:lpstr>1.3.3 데이터베이스 크기와 기계 학습 성능</vt:lpstr>
      <vt:lpstr>1.3.3 데이터베이스 크기와 기계 학습 성능</vt:lpstr>
      <vt:lpstr>1.3.4 데이터 가시화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1.5 모델 선택</vt:lpstr>
      <vt:lpstr>1.5.1 과소적합과 과잉적합</vt:lpstr>
      <vt:lpstr>1.5.1 과소적합과 과잉적합</vt:lpstr>
      <vt:lpstr>1.5.2 바이어스와 분산</vt:lpstr>
      <vt:lpstr>1.5.2 바이어스와 분산</vt:lpstr>
      <vt:lpstr>1.5.2 바이어스와 분산</vt:lpstr>
      <vt:lpstr>1.5.3 검증집합과 교차검증을 이용한 모델 선택 알고리즘</vt:lpstr>
      <vt:lpstr>1.5.3 검증집합과 교차검증을 이용한 모델 선택 알고리즘</vt:lpstr>
      <vt:lpstr>1.5.3 검증집합과 교차검증을 이용한 모델 선택 알고리즘</vt:lpstr>
      <vt:lpstr>1.5.4 모델 선택의 한계와 현실적인 해결책</vt:lpstr>
      <vt:lpstr>1.5.4 모델 선택의 한계와 현실적인 해결책</vt:lpstr>
      <vt:lpstr>1.6 규제</vt:lpstr>
      <vt:lpstr>1.6.1 데이터 확대</vt:lpstr>
      <vt:lpstr>1.6.1 데이터 확대</vt:lpstr>
      <vt:lpstr>1.6.2 가중치 감쇠</vt:lpstr>
      <vt:lpstr>1.7 기계 학습 유형</vt:lpstr>
      <vt:lpstr>1.7.1 지도 방식에 따른 유형</vt:lpstr>
      <vt:lpstr>1.7.1 지도 방식에 따른 유형</vt:lpstr>
      <vt:lpstr>1.7.2 다양한 기준에 따른 유형</vt:lpstr>
      <vt:lpstr>1.8 기계 학습의 과거와 현재, 미래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1.8.2 기술 추세</vt:lpstr>
      <vt:lpstr>1.8.3 사회적 전망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153</cp:revision>
  <dcterms:created xsi:type="dcterms:W3CDTF">2006-10-05T04:04:58Z</dcterms:created>
  <dcterms:modified xsi:type="dcterms:W3CDTF">2018-01-16T04:59:17Z</dcterms:modified>
</cp:coreProperties>
</file>